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301" r:id="rId4"/>
    <p:sldId id="322" r:id="rId5"/>
    <p:sldId id="321" r:id="rId6"/>
    <p:sldId id="309" r:id="rId7"/>
    <p:sldId id="313" r:id="rId8"/>
    <p:sldId id="314" r:id="rId9"/>
    <p:sldId id="260" r:id="rId10"/>
    <p:sldId id="323" r:id="rId11"/>
    <p:sldId id="324" r:id="rId12"/>
    <p:sldId id="325" r:id="rId13"/>
    <p:sldId id="326" r:id="rId14"/>
    <p:sldId id="327" r:id="rId15"/>
    <p:sldId id="274" r:id="rId16"/>
    <p:sldId id="275" r:id="rId17"/>
    <p:sldId id="276" r:id="rId18"/>
    <p:sldId id="278" r:id="rId19"/>
    <p:sldId id="277" r:id="rId20"/>
    <p:sldId id="281" r:id="rId21"/>
    <p:sldId id="283" r:id="rId22"/>
    <p:sldId id="285" r:id="rId23"/>
    <p:sldId id="288" r:id="rId24"/>
    <p:sldId id="289" r:id="rId25"/>
    <p:sldId id="303" r:id="rId26"/>
    <p:sldId id="293" r:id="rId27"/>
    <p:sldId id="295" r:id="rId28"/>
    <p:sldId id="29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4CBFE-16BA-45DB-95AC-AC44D6BD8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A9B268-A06A-44F9-8AB6-6B078255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8E2D7-AC21-45A3-A100-D0E591A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5EE25-D830-4968-B55E-FBDD93A2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E0DA1-10A1-4F00-99BB-DC4C39B0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48449-61AF-472C-A4EC-8DF17BD2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32A31E-FB4F-41F2-ADC0-E623D7D48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9C683-F965-46AD-AA05-1D0956BE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41632-B600-45B0-A9EE-7BDC0FF7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ABF40-D4EA-4BB5-BA08-C2ED7DE8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9B2203-DED6-4B41-8A03-C2BBF7E2C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193708-0CCA-4118-905F-BF4EAD761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99030-7E75-4A96-9D91-ACDFB3CD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E97A4-4D6F-4BF4-BE85-B7B7CF25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C3FC7-84B4-4828-A68E-05D7815A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EDE33-6B55-4238-AA84-53D9027C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0DC68-55AF-4D43-A68E-01890A54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AECC7-0C2A-469F-BA89-C781E211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93775-A6CB-458D-908C-A034E005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29F472-FD7C-43C7-9B85-9E3305DA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4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DDC6E-C794-4F57-A471-51D3CBD4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01CE9-2D65-4C12-ACEC-A029069B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4FF8E-590D-401B-A37D-AA1D0D57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6ACA5-594D-4627-8B56-18E254C4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EFA3F-912E-4D78-A76B-3B7C2755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9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C589C-58A0-480A-B1C8-FC859DB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B9484-2FCA-433A-B56C-218FF5ACA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8E0BE0-DF0E-46EF-B8E5-8A014E930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3F59E8-D54E-484F-AB16-F22DA16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1CAD0-6DCC-4E79-839C-BB3E4972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3D50E-28A7-48E7-B2B0-D08B61EB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AEFD1-C226-4580-8C3A-1A3C48D6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54402-C0E2-4A73-AE3E-C474A643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092150-B98F-4E6A-8331-A84917C1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808006-02E7-4994-8EBC-8F6910056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6219C6-3898-43C3-AE16-E3D47A40C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388BC-B2F8-40D8-9103-FF574455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EE3A5-7BF5-44C4-B7CC-DC8F3257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2D4FC3-2BCD-49FB-8B52-6C50ED3D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7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E358B-C6C9-4D3E-AF59-0CDD413F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56218F-43DF-46D6-AA3E-D92BA3D8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207C97-1E8F-4B89-904B-AD0B74A3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8FB4C8-4C4D-4CD8-A1A4-25D4F957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0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06612-30DB-499A-B4AD-C9952BF8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DC2054-230A-4E4C-BDD6-5D55B56F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EB80F5-1113-422D-A6D9-3944D2AB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1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968F8-8DBF-4A13-AEF8-55E79AFD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B67DD-B7D2-4AF1-AE95-DF4BE8D4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FC271-0EF0-4436-8300-CBED82B81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9154CA-29AF-44BE-BC45-D98F220E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1AF0B3-4677-4FC4-A7B8-FEF17A2F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3C749D-CAE4-4DAC-8CA6-749737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2C72B-9490-44BB-AF7C-60082738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45D8A3-0984-4821-8C2F-FDEAA3177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F7223-780A-4C18-93A7-F47F52146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9DF71-B94C-4623-8FB2-64434572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D0B13A-E1E0-48E6-ACF9-4431D757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18BDC9-966C-43A8-B5E6-39E59C89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93E2DA-1786-4371-88DD-D9600191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0856BE-BEC7-487C-A240-644C224C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A6D0-611B-454B-9C6A-F1336F65E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77F7-517E-4FDB-99C8-DE76A67E496D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E3C44B-AD03-4578-89E0-6AFC4E942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E633B-7931-4242-A4AD-E421A825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0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7F41BBB-4199-4C7D-90AD-EFA2F98E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25" y="2388637"/>
            <a:ext cx="8164286" cy="12288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latinLnBrk="0"/>
            <a:r>
              <a:rPr lang="en-US" altLang="ko-KR" sz="5200" kern="12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21</a:t>
            </a:r>
            <a:r>
              <a:rPr lang="ko-KR" altLang="en-US" sz="5200" kern="12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대 안성시 국회의원 선거 분석</a:t>
            </a:r>
            <a:endParaRPr lang="en-US" altLang="ko-KR" sz="5200" kern="12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5D518-BCF8-46E5-8707-1DFFA32DBD6D}"/>
              </a:ext>
            </a:extLst>
          </p:cNvPr>
          <p:cNvSpPr txBox="1"/>
          <p:nvPr/>
        </p:nvSpPr>
        <p:spPr>
          <a:xfrm>
            <a:off x="8965801" y="5271248"/>
            <a:ext cx="1295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44546A"/>
                </a:solidFill>
                <a:latin typeface="Noto Sans CJK JP Bold" panose="020B0800000000000000" pitchFamily="34" charset="-127"/>
                <a:ea typeface="Noto Sans CJK JP Bold" panose="020B0800000000000000" pitchFamily="34" charset="-127"/>
              </a:rPr>
              <a:t>김 준 형 연구원</a:t>
            </a:r>
          </a:p>
          <a:p>
            <a:r>
              <a:rPr lang="ko-KR" altLang="en-US" sz="1400" dirty="0">
                <a:solidFill>
                  <a:srgbClr val="44546A"/>
                </a:solidFill>
                <a:latin typeface="Noto Sans CJK JP Bold" panose="020B0800000000000000" pitchFamily="34" charset="-127"/>
                <a:ea typeface="Noto Sans CJK JP Bold" panose="020B0800000000000000" pitchFamily="34" charset="-127"/>
              </a:rPr>
              <a:t>박 요 한 연구원</a:t>
            </a:r>
          </a:p>
          <a:p>
            <a:r>
              <a:rPr lang="ko-KR" altLang="en-US" sz="1400" dirty="0">
                <a:solidFill>
                  <a:srgbClr val="44546A"/>
                </a:solidFill>
                <a:latin typeface="Noto Sans CJK JP Bold" panose="020B0800000000000000" pitchFamily="34" charset="-127"/>
                <a:ea typeface="Noto Sans CJK JP Bold" panose="020B0800000000000000" pitchFamily="34" charset="-127"/>
              </a:rPr>
              <a:t>이 예 진 연구원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FF02D9C-5BD2-4632-8126-3737050DEABA}"/>
              </a:ext>
            </a:extLst>
          </p:cNvPr>
          <p:cNvSpPr txBox="1">
            <a:spLocks/>
          </p:cNvSpPr>
          <p:nvPr/>
        </p:nvSpPr>
        <p:spPr>
          <a:xfrm>
            <a:off x="1589725" y="2384653"/>
            <a:ext cx="5051192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400" dirty="0">
                <a:solidFill>
                  <a:schemeClr val="tx2"/>
                </a:solidFill>
                <a:latin typeface="Noto Sans CJK JP Bold" panose="020B0800000000000000" pitchFamily="34" charset="-127"/>
                <a:ea typeface="Noto Sans CJK JP Bold" panose="020B0800000000000000" pitchFamily="34" charset="-127"/>
              </a:rPr>
              <a:t>산업 프로젝트 기반 인공지능 빅데이터 분석가 과정</a:t>
            </a:r>
            <a:endParaRPr lang="en-US" altLang="ko-KR" sz="1400" dirty="0">
              <a:solidFill>
                <a:schemeClr val="tx2"/>
              </a:solidFill>
              <a:latin typeface="Noto Sans CJK JP Bold" panose="020B0800000000000000" pitchFamily="34" charset="-127"/>
              <a:ea typeface="Noto Sans CJK JP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73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0EB6919-750A-4442-AAE0-ECDA481B6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B34430C-16FD-4D16-9272-7C001CE11E65}"/>
              </a:ext>
            </a:extLst>
          </p:cNvPr>
          <p:cNvSpPr txBox="1">
            <a:spLocks/>
          </p:cNvSpPr>
          <p:nvPr/>
        </p:nvSpPr>
        <p:spPr>
          <a:xfrm>
            <a:off x="1405951" y="2615776"/>
            <a:ext cx="8137877" cy="2058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21</a:t>
            </a:r>
            <a:r>
              <a:rPr lang="ko-KR" altLang="en-US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대 안성시 국회의원 선거 결과</a:t>
            </a:r>
            <a:endParaRPr lang="en-US" altLang="ko-KR" sz="29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  <a:p>
            <a:pPr algn="l" latinLnBrk="0"/>
            <a:r>
              <a:rPr lang="ko-KR" altLang="en-US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</a:t>
            </a:r>
            <a:endParaRPr lang="en-US" altLang="ko-KR" sz="2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  <a:p>
            <a:pPr algn="l" latinLnBrk="0"/>
            <a:r>
              <a:rPr lang="ko-KR" altLang="en-US" sz="5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데이터 분석</a:t>
            </a:r>
            <a:endParaRPr lang="en-US" altLang="ko-KR" sz="5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11F72C7-868C-42D9-B7D4-788A30C52377}"/>
              </a:ext>
            </a:extLst>
          </p:cNvPr>
          <p:cNvSpPr txBox="1">
            <a:spLocks/>
          </p:cNvSpPr>
          <p:nvPr/>
        </p:nvSpPr>
        <p:spPr>
          <a:xfrm>
            <a:off x="1405951" y="757570"/>
            <a:ext cx="1853618" cy="2058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00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31FA95-AA22-4929-B2F2-3379754BFD68}"/>
              </a:ext>
            </a:extLst>
          </p:cNvPr>
          <p:cNvCxnSpPr>
            <a:cxnSpLocks/>
          </p:cNvCxnSpPr>
          <p:nvPr/>
        </p:nvCxnSpPr>
        <p:spPr>
          <a:xfrm>
            <a:off x="1539693" y="4860233"/>
            <a:ext cx="368620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20A79BF-0566-4D02-9FA2-07438690FE61}"/>
              </a:ext>
            </a:extLst>
          </p:cNvPr>
          <p:cNvSpPr txBox="1">
            <a:spLocks/>
          </p:cNvSpPr>
          <p:nvPr/>
        </p:nvSpPr>
        <p:spPr>
          <a:xfrm>
            <a:off x="9136554" y="4281162"/>
            <a:ext cx="2049117" cy="151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12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후보별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지역별 투표율</a:t>
            </a: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투표율 우세정도</a:t>
            </a: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 </a:t>
            </a:r>
            <a:r>
              <a:rPr lang="ko-KR" altLang="en-US" sz="12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후보별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지역별 투표수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지역별 후보 득표수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79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5767BC-EC3A-4857-9DBB-8AFFEC6ED9D6}"/>
              </a:ext>
            </a:extLst>
          </p:cNvPr>
          <p:cNvSpPr/>
          <p:nvPr/>
        </p:nvSpPr>
        <p:spPr>
          <a:xfrm flipV="1">
            <a:off x="0" y="0"/>
            <a:ext cx="12191999" cy="1493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0C564D-5979-4687-ACAA-3234D6192319}"/>
              </a:ext>
            </a:extLst>
          </p:cNvPr>
          <p:cNvSpPr/>
          <p:nvPr/>
        </p:nvSpPr>
        <p:spPr>
          <a:xfrm>
            <a:off x="6110375" y="2419919"/>
            <a:ext cx="3857218" cy="259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5DAA246-96A2-4EDE-87E6-2CD4A0A78934}"/>
              </a:ext>
            </a:extLst>
          </p:cNvPr>
          <p:cNvSpPr/>
          <p:nvPr/>
        </p:nvSpPr>
        <p:spPr>
          <a:xfrm>
            <a:off x="6281213" y="2163216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77A3EFDB-EB9B-49C2-8462-C0337E74F806}"/>
              </a:ext>
            </a:extLst>
          </p:cNvPr>
          <p:cNvSpPr txBox="1">
            <a:spLocks/>
          </p:cNvSpPr>
          <p:nvPr/>
        </p:nvSpPr>
        <p:spPr>
          <a:xfrm>
            <a:off x="6281213" y="2160309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김학용 후보 지역별 투표율</a:t>
            </a:r>
            <a:endParaRPr lang="en-US" altLang="ko-KR" sz="18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139E3E-D9AC-4B25-86F1-EFB46DBDD405}"/>
              </a:ext>
            </a:extLst>
          </p:cNvPr>
          <p:cNvSpPr/>
          <p:nvPr/>
        </p:nvSpPr>
        <p:spPr>
          <a:xfrm>
            <a:off x="1637571" y="2419919"/>
            <a:ext cx="3857218" cy="259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FA48B7-32C6-43BB-8393-FBC1FEC98AA7}"/>
              </a:ext>
            </a:extLst>
          </p:cNvPr>
          <p:cNvSpPr/>
          <p:nvPr/>
        </p:nvSpPr>
        <p:spPr>
          <a:xfrm>
            <a:off x="1808409" y="2163216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6D5A7C-19CE-4248-B918-F5A50681F9AB}"/>
              </a:ext>
            </a:extLst>
          </p:cNvPr>
          <p:cNvSpPr txBox="1">
            <a:spLocks/>
          </p:cNvSpPr>
          <p:nvPr/>
        </p:nvSpPr>
        <p:spPr>
          <a:xfrm>
            <a:off x="1808409" y="2160309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이규민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후보 지역별 투표율</a:t>
            </a:r>
            <a:endParaRPr lang="en-US" altLang="ko-KR" sz="18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D7499-0A9E-4978-BF87-89F364C36FEC}"/>
              </a:ext>
            </a:extLst>
          </p:cNvPr>
          <p:cNvGrpSpPr/>
          <p:nvPr/>
        </p:nvGrpSpPr>
        <p:grpSpPr>
          <a:xfrm>
            <a:off x="448523" y="185422"/>
            <a:ext cx="5635406" cy="1194100"/>
            <a:chOff x="448523" y="64546"/>
            <a:chExt cx="5635406" cy="1194100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6A10504-4C3E-4875-A6D3-828FC781319E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458636"/>
              <a:ext cx="5635406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24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지역별 투표율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CE9DFC-5BE8-40A1-87A3-8251BD7FA412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ECA88821-CC4A-4728-A6CF-D42C678CA5D6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분석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09" y="2778966"/>
            <a:ext cx="3504552" cy="212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1479019" y="5300737"/>
            <a:ext cx="8730382" cy="125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당선인 이규민과 후보 김학용의 지역별 투표율을 비교해 보았을 때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4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개의 지역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안성동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공도읍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대덕면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금광면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)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에서만 우세</a:t>
            </a:r>
            <a:endParaRPr lang="en-US" altLang="ko-KR" sz="12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     &gt; </a:t>
            </a:r>
            <a:r>
              <a:rPr lang="ko-KR" altLang="en-US" sz="12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우세 지역은 선거인구가 다수인 지역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으로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2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 선거에 안성시 국회의원으로 당선</a:t>
            </a:r>
            <a:endParaRPr lang="en-US" altLang="ko-KR" sz="12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79804680" descr="EMB0000697816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3" y="2778966"/>
            <a:ext cx="3480025" cy="21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2E851-5077-4671-9F0F-128A49434154}"/>
              </a:ext>
            </a:extLst>
          </p:cNvPr>
          <p:cNvSpPr/>
          <p:nvPr/>
        </p:nvSpPr>
        <p:spPr>
          <a:xfrm flipV="1">
            <a:off x="0" y="0"/>
            <a:ext cx="12191999" cy="1493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BEE499-435F-4B04-9746-6AFE9A4165F9}"/>
              </a:ext>
            </a:extLst>
          </p:cNvPr>
          <p:cNvSpPr/>
          <p:nvPr/>
        </p:nvSpPr>
        <p:spPr>
          <a:xfrm>
            <a:off x="6616608" y="2147167"/>
            <a:ext cx="4741377" cy="2563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D02BBA-6C81-49C4-8E00-22FE046A5A61}"/>
              </a:ext>
            </a:extLst>
          </p:cNvPr>
          <p:cNvSpPr/>
          <p:nvPr/>
        </p:nvSpPr>
        <p:spPr>
          <a:xfrm>
            <a:off x="737756" y="2164808"/>
            <a:ext cx="5621100" cy="4299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B4AB653-82CF-48E8-A488-A02907003842}"/>
              </a:ext>
            </a:extLst>
          </p:cNvPr>
          <p:cNvSpPr/>
          <p:nvPr/>
        </p:nvSpPr>
        <p:spPr>
          <a:xfrm>
            <a:off x="908594" y="1908105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EE4E96C-A409-4296-A6EE-E279799516B8}"/>
              </a:ext>
            </a:extLst>
          </p:cNvPr>
          <p:cNvSpPr txBox="1">
            <a:spLocks/>
          </p:cNvSpPr>
          <p:nvPr/>
        </p:nvSpPr>
        <p:spPr>
          <a:xfrm>
            <a:off x="908594" y="1905198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투표율 우세정도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D7499-0A9E-4978-BF87-89F364C36FEC}"/>
              </a:ext>
            </a:extLst>
          </p:cNvPr>
          <p:cNvGrpSpPr/>
          <p:nvPr/>
        </p:nvGrpSpPr>
        <p:grpSpPr>
          <a:xfrm>
            <a:off x="448522" y="185422"/>
            <a:ext cx="6522645" cy="1194100"/>
            <a:chOff x="448522" y="64546"/>
            <a:chExt cx="6522645" cy="1194100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6A10504-4C3E-4875-A6D3-828FC781319E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522645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이규민</a:t>
              </a:r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(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기준</a:t>
              </a:r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)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과 김학용의 투표율 우세정도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CE9DFC-5BE8-40A1-87A3-8251BD7FA412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ECA88821-CC4A-4728-A6CF-D42C678CA5D6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분석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288975" y="1686656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80121752" descr="EMB0000697817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08" y="2591783"/>
            <a:ext cx="5100492" cy="37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713414" y="2287673"/>
            <a:ext cx="4483077" cy="219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후보간 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지역별 우세 정도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확인하기 위하여 각 후보간의 투표율 차이를 파생변수로 생성하여 분석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우세정도 결과 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 후보가 이규민 후보보다 우세한 지역이 많음</a:t>
            </a:r>
            <a:endParaRPr lang="en-US" altLang="ko-KR" sz="1100" b="1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우세정도 결과는 단순 투표율만 비교해서 나타낸 자료이므로 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인구수를 고려하지 않았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기 때문에 우세 지역이 많다고 하여 당선이 된다고 할 수 없음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33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FF8655-0BD8-4164-9022-7AEA1805F8B1}"/>
              </a:ext>
            </a:extLst>
          </p:cNvPr>
          <p:cNvSpPr/>
          <p:nvPr/>
        </p:nvSpPr>
        <p:spPr>
          <a:xfrm flipV="1">
            <a:off x="0" y="0"/>
            <a:ext cx="12191999" cy="1493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B71109-F7DF-4D0E-AB0D-E2B377F2F0C5}"/>
              </a:ext>
            </a:extLst>
          </p:cNvPr>
          <p:cNvSpPr/>
          <p:nvPr/>
        </p:nvSpPr>
        <p:spPr>
          <a:xfrm>
            <a:off x="6118550" y="2118256"/>
            <a:ext cx="5132450" cy="1304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199D65-5F40-464E-8964-62150892BE5F}"/>
              </a:ext>
            </a:extLst>
          </p:cNvPr>
          <p:cNvSpPr/>
          <p:nvPr/>
        </p:nvSpPr>
        <p:spPr>
          <a:xfrm>
            <a:off x="1159113" y="2118255"/>
            <a:ext cx="4639587" cy="4554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BEE433A-AADE-4B3D-8687-2FCA6D3B72F0}"/>
              </a:ext>
            </a:extLst>
          </p:cNvPr>
          <p:cNvSpPr/>
          <p:nvPr/>
        </p:nvSpPr>
        <p:spPr>
          <a:xfrm>
            <a:off x="1329952" y="1861552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BE91386-1077-423F-BD4B-DD35C667475F}"/>
              </a:ext>
            </a:extLst>
          </p:cNvPr>
          <p:cNvSpPr txBox="1">
            <a:spLocks/>
          </p:cNvSpPr>
          <p:nvPr/>
        </p:nvSpPr>
        <p:spPr>
          <a:xfrm>
            <a:off x="1329952" y="1858645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400" dirty="0" err="1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후보별</a:t>
            </a:r>
            <a:r>
              <a:rPr lang="ko-KR" altLang="en-US" sz="1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지역별 투표수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D7499-0A9E-4978-BF87-89F364C36FEC}"/>
              </a:ext>
            </a:extLst>
          </p:cNvPr>
          <p:cNvGrpSpPr/>
          <p:nvPr/>
        </p:nvGrpSpPr>
        <p:grpSpPr>
          <a:xfrm>
            <a:off x="448522" y="185422"/>
            <a:ext cx="6522645" cy="1194100"/>
            <a:chOff x="448522" y="64546"/>
            <a:chExt cx="6522645" cy="1194100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6A10504-4C3E-4875-A6D3-828FC781319E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522645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03. </a:t>
              </a:r>
              <a:r>
                <a:rPr lang="ko-KR" altLang="en-US" sz="24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지역별 투표수</a:t>
              </a:r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(bar plot)</a:t>
              </a:r>
              <a:endParaRPr lang="ko-KR" altLang="en-US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CE9DFC-5BE8-40A1-87A3-8251BD7FA412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ECA88821-CC4A-4728-A6CF-D42C678CA5D6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분석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9809024" descr="EMB0000697816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83" y="2430475"/>
            <a:ext cx="4030117" cy="41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288975" y="1640103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096000" y="1742162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288975" y="2309492"/>
            <a:ext cx="4820694" cy="147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중 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투표인수가 가장 많은 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지역인 안성동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공도읍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대덕면에서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모두 이규민이 투표율이 가장 높은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것은 것으로 확인되므로 비록 김학용 후보에 비해 우세지역이 적음에도 불구하고 제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</a:t>
            </a:r>
            <a:r>
              <a:rPr lang="ko-KR" altLang="en-US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총선 당선의 이유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찾을 수 있음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0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BB44-E069-4857-B3AF-1021F5F941D3}"/>
              </a:ext>
            </a:extLst>
          </p:cNvPr>
          <p:cNvSpPr/>
          <p:nvPr/>
        </p:nvSpPr>
        <p:spPr>
          <a:xfrm flipV="1">
            <a:off x="0" y="0"/>
            <a:ext cx="12191999" cy="14932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5D51EE-92E5-4501-9991-38F9ED6C280B}"/>
              </a:ext>
            </a:extLst>
          </p:cNvPr>
          <p:cNvSpPr/>
          <p:nvPr/>
        </p:nvSpPr>
        <p:spPr>
          <a:xfrm>
            <a:off x="6267692" y="2436484"/>
            <a:ext cx="3857218" cy="2764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07A326A-2B07-4D88-8A0E-235CD5EDBBC9}"/>
              </a:ext>
            </a:extLst>
          </p:cNvPr>
          <p:cNvSpPr/>
          <p:nvPr/>
        </p:nvSpPr>
        <p:spPr>
          <a:xfrm>
            <a:off x="6490938" y="2163216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575B0B8-FDE6-42AB-B33B-67F2168149A5}"/>
              </a:ext>
            </a:extLst>
          </p:cNvPr>
          <p:cNvSpPr txBox="1">
            <a:spLocks/>
          </p:cNvSpPr>
          <p:nvPr/>
        </p:nvSpPr>
        <p:spPr>
          <a:xfrm>
            <a:off x="6490938" y="2201246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안성동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후보 득표수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C4CCCF-5E55-4521-BBF3-CB56C0D39462}"/>
              </a:ext>
            </a:extLst>
          </p:cNvPr>
          <p:cNvSpPr/>
          <p:nvPr/>
        </p:nvSpPr>
        <p:spPr>
          <a:xfrm>
            <a:off x="1847296" y="2419919"/>
            <a:ext cx="3857218" cy="2764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8096C19-D0B2-454C-A8A2-37B43BDB54D6}"/>
              </a:ext>
            </a:extLst>
          </p:cNvPr>
          <p:cNvSpPr/>
          <p:nvPr/>
        </p:nvSpPr>
        <p:spPr>
          <a:xfrm>
            <a:off x="2018134" y="2163216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3CF86583-7B3A-46A2-9249-EA4D6BDED723}"/>
              </a:ext>
            </a:extLst>
          </p:cNvPr>
          <p:cNvSpPr txBox="1">
            <a:spLocks/>
          </p:cNvSpPr>
          <p:nvPr/>
        </p:nvSpPr>
        <p:spPr>
          <a:xfrm>
            <a:off x="2018134" y="2201246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안성동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후보 득표율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D7499-0A9E-4978-BF87-89F364C36FEC}"/>
              </a:ext>
            </a:extLst>
          </p:cNvPr>
          <p:cNvGrpSpPr/>
          <p:nvPr/>
        </p:nvGrpSpPr>
        <p:grpSpPr>
          <a:xfrm>
            <a:off x="448522" y="185422"/>
            <a:ext cx="6522645" cy="1194100"/>
            <a:chOff x="448522" y="64546"/>
            <a:chExt cx="6522645" cy="1194100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6A10504-4C3E-4875-A6D3-828FC781319E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522645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04.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지역별 후보 득표수</a:t>
              </a:r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(pie chart, bar plot)</a:t>
              </a:r>
              <a:endParaRPr lang="ko-KR" altLang="en-US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CE9DFC-5BE8-40A1-87A3-8251BD7FA412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ECA88821-CC4A-4728-A6CF-D42C678CA5D6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분석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1847296" y="5262352"/>
            <a:ext cx="3219761" cy="70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당선인 이규민의 득표율이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50.8%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로 김학용의 득표율인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46.22%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보다 높음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9807904" descr="EMB0000697816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05" y="2861429"/>
            <a:ext cx="3240000" cy="22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79810224" descr="EMB0000697816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378" y="2806641"/>
            <a:ext cx="3240000" cy="23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 txBox="1">
            <a:spLocks/>
          </p:cNvSpPr>
          <p:nvPr/>
        </p:nvSpPr>
        <p:spPr>
          <a:xfrm>
            <a:off x="367041" y="5859911"/>
            <a:ext cx="7666612" cy="93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6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C9BA59F6-0CEA-4703-9E9F-C7DE7E1ECF06}"/>
              </a:ext>
            </a:extLst>
          </p:cNvPr>
          <p:cNvSpPr txBox="1">
            <a:spLocks/>
          </p:cNvSpPr>
          <p:nvPr/>
        </p:nvSpPr>
        <p:spPr>
          <a:xfrm>
            <a:off x="6320101" y="5286456"/>
            <a:ext cx="3193807" cy="70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당선인 </a:t>
            </a:r>
            <a:r>
              <a:rPr lang="ko-KR" altLang="en-US" sz="11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이규민의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투표수가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14864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로 김학용의 투표수인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13509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보다 높음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3038D9A-67E0-4C76-AE07-69EE1976C229}"/>
              </a:ext>
            </a:extLst>
          </p:cNvPr>
          <p:cNvSpPr txBox="1">
            <a:spLocks/>
          </p:cNvSpPr>
          <p:nvPr/>
        </p:nvSpPr>
        <p:spPr>
          <a:xfrm>
            <a:off x="7720476" y="1168443"/>
            <a:ext cx="4471524" cy="24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중 투표인수가 가장 많은 </a:t>
            </a:r>
            <a:r>
              <a:rPr lang="ko-KR" altLang="en-US" sz="9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안성동</a:t>
            </a:r>
            <a:r>
              <a:rPr lang="en-US" altLang="ko-KR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(29,261</a:t>
            </a:r>
            <a:r>
              <a:rPr lang="ko-KR" altLang="en-US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명</a:t>
            </a:r>
            <a:r>
              <a:rPr lang="en-US" altLang="ko-KR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의 그래프</a:t>
            </a:r>
            <a:endParaRPr lang="en-US" altLang="ko-KR" sz="9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9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0EB6919-750A-4442-AAE0-ECDA481B6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B34430C-16FD-4D16-9272-7C001CE11E65}"/>
              </a:ext>
            </a:extLst>
          </p:cNvPr>
          <p:cNvSpPr txBox="1">
            <a:spLocks/>
          </p:cNvSpPr>
          <p:nvPr/>
        </p:nvSpPr>
        <p:spPr>
          <a:xfrm>
            <a:off x="1405951" y="2615776"/>
            <a:ext cx="8137877" cy="2058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21</a:t>
            </a:r>
            <a:r>
              <a:rPr lang="ko-KR" altLang="en-US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대 안성시 국회의원 선거 결과</a:t>
            </a:r>
            <a:endParaRPr lang="en-US" altLang="ko-KR" sz="29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  <a:p>
            <a:pPr algn="l" latinLnBrk="0"/>
            <a:r>
              <a:rPr lang="ko-KR" altLang="en-US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</a:t>
            </a:r>
            <a:endParaRPr lang="en-US" altLang="ko-KR" sz="2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  <a:p>
            <a:pPr algn="l" latinLnBrk="0"/>
            <a:r>
              <a:rPr lang="ko-KR" altLang="en-US" sz="5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데이터 지도 시각화</a:t>
            </a:r>
            <a:endParaRPr lang="en-US" altLang="ko-KR" sz="5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11F72C7-868C-42D9-B7D4-788A30C52377}"/>
              </a:ext>
            </a:extLst>
          </p:cNvPr>
          <p:cNvSpPr txBox="1">
            <a:spLocks/>
          </p:cNvSpPr>
          <p:nvPr/>
        </p:nvSpPr>
        <p:spPr>
          <a:xfrm>
            <a:off x="1405951" y="757570"/>
            <a:ext cx="1853618" cy="2058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00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31FA95-AA22-4929-B2F2-3379754BFD68}"/>
              </a:ext>
            </a:extLst>
          </p:cNvPr>
          <p:cNvCxnSpPr>
            <a:cxnSpLocks/>
          </p:cNvCxnSpPr>
          <p:nvPr/>
        </p:nvCxnSpPr>
        <p:spPr>
          <a:xfrm>
            <a:off x="1539693" y="4860233"/>
            <a:ext cx="368620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DC32C866-AAD5-4D30-855E-4C4B68AE65A6}"/>
              </a:ext>
            </a:extLst>
          </p:cNvPr>
          <p:cNvSpPr txBox="1">
            <a:spLocks/>
          </p:cNvSpPr>
          <p:nvPr/>
        </p:nvSpPr>
        <p:spPr>
          <a:xfrm>
            <a:off x="8900662" y="4281162"/>
            <a:ext cx="2049117" cy="151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투표수 </a:t>
            </a: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우세 후보 지도</a:t>
            </a: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</a:t>
            </a:r>
            <a:r>
              <a:rPr lang="ko-KR" altLang="en-US" sz="12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후보별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지역구 득표율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지역구별 득표율차 지도</a:t>
            </a:r>
          </a:p>
        </p:txBody>
      </p:sp>
    </p:spTree>
    <p:extLst>
      <p:ext uri="{BB962C8B-B14F-4D97-AF65-F5344CB8AC3E}">
        <p14:creationId xmlns:p14="http://schemas.microsoft.com/office/powerpoint/2010/main" val="73868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ED90039-A0B6-4A39-AA11-131E08066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1" y="0"/>
            <a:ext cx="12209211" cy="73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3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40EB6F29-0A9A-48B5-B780-A2255BA51AC1}"/>
              </a:ext>
            </a:extLst>
          </p:cNvPr>
          <p:cNvSpPr/>
          <p:nvPr/>
        </p:nvSpPr>
        <p:spPr>
          <a:xfrm rot="10800000">
            <a:off x="-262893" y="422924"/>
            <a:ext cx="4349390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B54EC5-5C5B-4F0D-92AE-3AF7A74FB565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CBB70470-227C-4F16-868C-ADFC2A12B44F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지역구별 투표수 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&amp;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우세 후보 지도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9F3ADE-D7A9-48A4-A9A5-C02088C898A3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BA5D204F-F42F-4478-AC7B-A20EAB4923B4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71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0" y="8388"/>
            <a:ext cx="12192000" cy="6858001"/>
          </a:xfrm>
          <a:prstGeom prst="rect">
            <a:avLst/>
          </a:prstGeom>
        </p:spPr>
      </p:pic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6157169F-9E0B-4CF1-A424-504236930362}"/>
              </a:ext>
            </a:extLst>
          </p:cNvPr>
          <p:cNvSpPr/>
          <p:nvPr/>
        </p:nvSpPr>
        <p:spPr>
          <a:xfrm>
            <a:off x="194551" y="964734"/>
            <a:ext cx="3766967" cy="1753300"/>
          </a:xfrm>
          <a:prstGeom prst="round2Diag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CD92C2B-44A5-436F-8597-A163E347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18" y="1425361"/>
            <a:ext cx="3604031" cy="1186821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지역구별 투표수를 </a:t>
            </a:r>
            <a:r>
              <a:rPr lang="ko-KR" altLang="en-US" sz="14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그라데이션</a:t>
            </a:r>
            <a:r>
              <a:rPr lang="ko-KR" altLang="en-US" sz="14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으로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표현해 투표인구가 많은 지역 시각화</a:t>
            </a:r>
            <a:endParaRPr lang="en-US" altLang="ko-KR" sz="14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지역 위에 마우스가 올라가면 </a:t>
            </a:r>
            <a:r>
              <a:rPr lang="ko-KR" altLang="en-US" sz="14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반응</a:t>
            </a:r>
            <a:endParaRPr lang="en-US" altLang="ko-KR" sz="14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7BA82D6-E290-480E-AF1C-3DA89A114A65}"/>
              </a:ext>
            </a:extLst>
          </p:cNvPr>
          <p:cNvSpPr/>
          <p:nvPr/>
        </p:nvSpPr>
        <p:spPr>
          <a:xfrm>
            <a:off x="8951053" y="1606971"/>
            <a:ext cx="2466363" cy="571341"/>
          </a:xfrm>
          <a:prstGeom prst="wedgeRoundRectCallout">
            <a:avLst>
              <a:gd name="adj1" fmla="val -35591"/>
              <a:gd name="adj2" fmla="val 9216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마커로 각 후보 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정당의 </a:t>
            </a:r>
            <a:r>
              <a:rPr lang="ko-KR" altLang="en-US" sz="1100" b="1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대표색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표시</a:t>
            </a:r>
            <a:endParaRPr lang="en-US" altLang="ko-KR" sz="1100" kern="100" dirty="0">
              <a:solidFill>
                <a:schemeClr val="bg1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CD71A8C-ECCE-457B-9E1A-112B948545D1}"/>
              </a:ext>
            </a:extLst>
          </p:cNvPr>
          <p:cNvSpPr/>
          <p:nvPr/>
        </p:nvSpPr>
        <p:spPr>
          <a:xfrm>
            <a:off x="7041159" y="569095"/>
            <a:ext cx="2582411" cy="571341"/>
          </a:xfrm>
          <a:prstGeom prst="wedgeRoundRectCallout">
            <a:avLst>
              <a:gd name="adj1" fmla="val -7979"/>
              <a:gd name="adj2" fmla="val -7669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그라데이션에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따른 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수치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정보와 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범례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BF4BCCFD-ABFF-498C-AD6F-DB867CA276C6}"/>
              </a:ext>
            </a:extLst>
          </p:cNvPr>
          <p:cNvSpPr/>
          <p:nvPr/>
        </p:nvSpPr>
        <p:spPr>
          <a:xfrm>
            <a:off x="5749954" y="4877866"/>
            <a:ext cx="2437702" cy="571341"/>
          </a:xfrm>
          <a:prstGeom prst="wedgeRoundRectCallout">
            <a:avLst>
              <a:gd name="adj1" fmla="val -60604"/>
              <a:gd name="adj2" fmla="val -5026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해당 </a:t>
            </a:r>
            <a:r>
              <a:rPr lang="ko-KR" altLang="en-US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읍면동의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이름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과 </a:t>
            </a:r>
            <a:r>
              <a:rPr lang="ko-KR" altLang="en-US" sz="11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투표수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정보</a:t>
            </a:r>
          </a:p>
        </p:txBody>
      </p:sp>
    </p:spTree>
    <p:extLst>
      <p:ext uri="{BB962C8B-B14F-4D97-AF65-F5344CB8AC3E}">
        <p14:creationId xmlns:p14="http://schemas.microsoft.com/office/powerpoint/2010/main" val="16213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8" b="30"/>
          <a:stretch/>
        </p:blipFill>
        <p:spPr>
          <a:xfrm>
            <a:off x="-4" y="-452231"/>
            <a:ext cx="12192000" cy="731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685769-88E8-4741-B0B9-B80E5ADD70EE}"/>
              </a:ext>
            </a:extLst>
          </p:cNvPr>
          <p:cNvSpPr/>
          <p:nvPr/>
        </p:nvSpPr>
        <p:spPr>
          <a:xfrm>
            <a:off x="-6" y="-452232"/>
            <a:ext cx="12192002" cy="73102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9D18635B-CD1C-4E51-8C85-01E724BBDF76}"/>
              </a:ext>
            </a:extLst>
          </p:cNvPr>
          <p:cNvSpPr/>
          <p:nvPr/>
        </p:nvSpPr>
        <p:spPr>
          <a:xfrm>
            <a:off x="1722201" y="1610686"/>
            <a:ext cx="8747591" cy="3237904"/>
          </a:xfrm>
          <a:prstGeom prst="round2DiagRect">
            <a:avLst>
              <a:gd name="adj1" fmla="val 45506"/>
              <a:gd name="adj2" fmla="val 0"/>
            </a:avLst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100CC2-4D62-40D9-8CB0-2AF4532F94FC}"/>
              </a:ext>
            </a:extLst>
          </p:cNvPr>
          <p:cNvSpPr txBox="1">
            <a:spLocks/>
          </p:cNvSpPr>
          <p:nvPr/>
        </p:nvSpPr>
        <p:spPr>
          <a:xfrm>
            <a:off x="2115606" y="2139194"/>
            <a:ext cx="8158717" cy="243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후보가 우세한 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</a:t>
            </a: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개 지역은 타 지역에 비해 </a:t>
            </a:r>
            <a:r>
              <a:rPr lang="ko-KR" altLang="en-US" sz="14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인구밀도가 월등히 높음</a:t>
            </a:r>
            <a:endParaRPr lang="en-US" altLang="ko-KR" sz="1400" b="1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인구밀도가 높은 지역은 공동주거시설이 발달한 도심지역일 것으로 유추할 수 있는데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도심지역의 연령대는 외곽지역보다 낮은 경향을 보이므로 </a:t>
            </a:r>
            <a:endParaRPr lang="en-US" altLang="ko-KR" sz="14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4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800" b="1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후보자는 김학용 후보자에 비해 </a:t>
            </a:r>
            <a:r>
              <a:rPr lang="ko-KR" altLang="en-US" sz="18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젊은 층의 지지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받는 것으로 예상</a:t>
            </a: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7D7C94-41C0-4614-8A18-941174D4D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2AB221-40B8-4873-8A7E-1CE110165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2108499"/>
            <a:ext cx="4829137" cy="4203855"/>
          </a:xfrm>
        </p:spPr>
        <p:txBody>
          <a:bodyPr anchor="t">
            <a:normAutofit/>
          </a:bodyPr>
          <a:lstStyle/>
          <a:p>
            <a:pPr algn="l"/>
            <a:endParaRPr lang="ko-KR" altLang="en-US" sz="22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F6FBC1-6409-4059-B87B-1BE51324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A98E26-C7DC-48E3-8F50-FBF7F3C5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3D45F-509E-43F3-B685-A5E78AD0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53B0F8-0414-437D-87C2-23F48DF9C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B56551-40C7-4552-A11A-6D86B7EB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1B34430C-16FD-4D16-9272-7C001CE11E65}"/>
              </a:ext>
            </a:extLst>
          </p:cNvPr>
          <p:cNvSpPr txBox="1">
            <a:spLocks/>
          </p:cNvSpPr>
          <p:nvPr/>
        </p:nvSpPr>
        <p:spPr>
          <a:xfrm>
            <a:off x="737183" y="75743"/>
            <a:ext cx="1966896" cy="12288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52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목차</a:t>
            </a:r>
            <a:endParaRPr lang="en-US" altLang="ko-KR" sz="52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11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452BAA4-7886-4016-ACA5-64A48E577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4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753231A4-D5CF-486B-9CD6-F800370E435B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3296E0-C978-4C56-997B-E21606DF7132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601E2B9-77B5-4863-808B-F8335B69302F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이규민</a:t>
              </a:r>
              <a:endParaRPr lang="ko-KR" altLang="en-US" sz="16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F7031A-7326-4DC0-9FA4-CD54A6A68B59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B6158FC5-15BB-402B-AA29-6253F8FD7ECC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2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67B0784-10CC-4B37-AB84-F6406480E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2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89702892-D3C5-4618-BB74-2E15D50644D9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13FBD6-595B-4C01-AC5F-8C76660DB663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2B466423-5588-4974-BDEF-93A063DC5C8A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김학용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BEA1E97-14C2-414D-8BE6-2E2F057BEE1F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4C2EBB4A-0138-417F-990E-E9C022A6B505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32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97177C18-0015-454F-99EF-13B9E8ED4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8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E18292C6-67BC-4654-87C5-3656AE2313CC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3F7BDB-D0D5-437F-B3AE-7CEBDF01BBB3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B140E624-E896-4F90-8907-B7333DDC693B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송민정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2CB079-CD6C-484E-8476-5334DC0E9059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A2AD0C31-5079-4B2A-9642-AD1B56564F77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53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4F3A0D06-C8D2-43B4-B75A-D4F3D323D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D5B28FF3-A145-4922-A844-7FF91A31EBA2}"/>
              </a:ext>
            </a:extLst>
          </p:cNvPr>
          <p:cNvSpPr/>
          <p:nvPr/>
        </p:nvSpPr>
        <p:spPr>
          <a:xfrm rot="10800000">
            <a:off x="-422915" y="422918"/>
            <a:ext cx="3564699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3A22BC-2795-4B88-9BD8-28F6E6D264AC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94ADA59F-416A-4177-9547-18205ED0C50A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03.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지역구별 득표율차 지도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26C7B7-C7A7-4E8E-A36E-F66F8B41A88F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E5663297-02CF-4DD7-94DD-DE2A3340A02A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82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4F3A0D06-C8D2-43B4-B75A-D4F3D323D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FE5F7CB-72E4-4B9B-9BDF-9BA940D6F474}"/>
              </a:ext>
            </a:extLst>
          </p:cNvPr>
          <p:cNvSpPr/>
          <p:nvPr/>
        </p:nvSpPr>
        <p:spPr>
          <a:xfrm>
            <a:off x="8626680" y="501983"/>
            <a:ext cx="2413234" cy="571341"/>
          </a:xfrm>
          <a:prstGeom prst="wedgeRoundRectCallout">
            <a:avLst>
              <a:gd name="adj1" fmla="val -22232"/>
              <a:gd name="adj2" fmla="val -8256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양 극단이 각 정당을 의미하도록 </a:t>
            </a:r>
            <a:r>
              <a:rPr lang="ko-KR" altLang="en-US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파이썬의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‘</a:t>
            </a:r>
            <a:r>
              <a:rPr lang="en-US" altLang="ko-KR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RdBu</a:t>
            </a:r>
            <a:r>
              <a:rPr lang="en-US" altLang="ko-KR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’ 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팔레트 이용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65619061-5A91-4A1A-9510-2A0B9912E39F}"/>
              </a:ext>
            </a:extLst>
          </p:cNvPr>
          <p:cNvSpPr/>
          <p:nvPr/>
        </p:nvSpPr>
        <p:spPr>
          <a:xfrm>
            <a:off x="1342239" y="1140436"/>
            <a:ext cx="2592198" cy="571341"/>
          </a:xfrm>
          <a:prstGeom prst="wedgeRoundRectCallout">
            <a:avLst>
              <a:gd name="adj1" fmla="val 33797"/>
              <a:gd name="adj2" fmla="val 7454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색이 짙을수록 득표율차가 큼을 의미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87B2D13A-A3B0-4DE6-A7F7-95732044C0C0}"/>
              </a:ext>
            </a:extLst>
          </p:cNvPr>
          <p:cNvSpPr/>
          <p:nvPr/>
        </p:nvSpPr>
        <p:spPr>
          <a:xfrm>
            <a:off x="5468224" y="4575209"/>
            <a:ext cx="2702653" cy="571341"/>
          </a:xfrm>
          <a:prstGeom prst="wedgeRoundRectCallout">
            <a:avLst>
              <a:gd name="adj1" fmla="val -43767"/>
              <a:gd name="adj2" fmla="val -7522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읍면동의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이름과 </a:t>
            </a:r>
            <a:r>
              <a:rPr lang="ko-KR" altLang="en-US" sz="1100" kern="1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후보별</a:t>
            </a:r>
            <a:r>
              <a:rPr lang="ko-KR" altLang="en-US" sz="1100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득표수 그래프</a:t>
            </a:r>
          </a:p>
        </p:txBody>
      </p:sp>
    </p:spTree>
    <p:extLst>
      <p:ext uri="{BB962C8B-B14F-4D97-AF65-F5344CB8AC3E}">
        <p14:creationId xmlns:p14="http://schemas.microsoft.com/office/powerpoint/2010/main" val="305202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0EB6919-750A-4442-AAE0-ECDA481B6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4F70C9-A91A-4157-9751-25AF50335DEE}"/>
              </a:ext>
            </a:extLst>
          </p:cNvPr>
          <p:cNvSpPr txBox="1">
            <a:spLocks/>
          </p:cNvSpPr>
          <p:nvPr/>
        </p:nvSpPr>
        <p:spPr>
          <a:xfrm>
            <a:off x="9282928" y="4361172"/>
            <a:ext cx="2049117" cy="927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결론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제언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48680-872B-4C55-91B0-5FD481443337}"/>
              </a:ext>
            </a:extLst>
          </p:cNvPr>
          <p:cNvGrpSpPr/>
          <p:nvPr/>
        </p:nvGrpSpPr>
        <p:grpSpPr>
          <a:xfrm>
            <a:off x="1530213" y="178499"/>
            <a:ext cx="8137877" cy="4102663"/>
            <a:chOff x="1473063" y="71325"/>
            <a:chExt cx="8137877" cy="4102663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1B34430C-16FD-4D16-9272-7C001CE11E65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1929531"/>
              <a:ext cx="8137877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21</a:t>
              </a:r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대 안성시 국회의원 선거 결과</a:t>
              </a:r>
              <a:endParaRPr lang="en-US" altLang="ko-KR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endParaRPr lang="en-US" altLang="ko-KR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5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결론 및 제언</a:t>
              </a:r>
              <a:endParaRPr lang="en-US" altLang="ko-KR" sz="5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611F72C7-868C-42D9-B7D4-788A30C52377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71325"/>
              <a:ext cx="1853618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00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.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B31FA95-AA22-4929-B2F2-3379754BFD68}"/>
                </a:ext>
              </a:extLst>
            </p:cNvPr>
            <p:cNvCxnSpPr>
              <a:cxnSpLocks/>
            </p:cNvCxnSpPr>
            <p:nvPr/>
          </p:nvCxnSpPr>
          <p:spPr>
            <a:xfrm>
              <a:off x="1606805" y="4173988"/>
              <a:ext cx="368620" cy="0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248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19D60-BEDC-4296-9743-DD2E10495F49}"/>
              </a:ext>
            </a:extLst>
          </p:cNvPr>
          <p:cNvSpPr/>
          <p:nvPr/>
        </p:nvSpPr>
        <p:spPr>
          <a:xfrm>
            <a:off x="1367406" y="5248796"/>
            <a:ext cx="9454392" cy="10985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625" y="2040394"/>
            <a:ext cx="8918169" cy="4191777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안성시 총선 결과 약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64%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제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총선 최종 투표율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66.2%    &gt;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전국적인 투표율보다 약간 낮은 수치</a:t>
            </a:r>
            <a:endParaRPr lang="en-US" altLang="ko-KR" sz="11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100" b="1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여론조사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1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43.5%,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 후보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43.8%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&gt;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격차는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0.3%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로 오차범위내 </a:t>
            </a:r>
            <a:r>
              <a:rPr lang="ko-KR" altLang="en-US" sz="11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초박빙</a:t>
            </a:r>
            <a:endParaRPr lang="en-US" altLang="ko-KR" sz="11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선거결과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: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51.4%,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 후보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46.5%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&gt;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실제 격차 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4.9%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로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여론조사 결과와 다른 결과</a:t>
            </a:r>
            <a:endParaRPr lang="en-US" altLang="ko-KR" sz="11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1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지난 제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20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안성시 총선에서는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 후보가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50.22%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얻어 </a:t>
            </a:r>
            <a:r>
              <a:rPr lang="ko-KR" altLang="en-US" sz="11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(33.85%)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이김</a:t>
            </a:r>
            <a:endParaRPr lang="en-US" altLang="ko-KR" sz="11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실제 선거인원이 다수인 지역에서의 최종표심이 당락변수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로 제</a:t>
            </a: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안성시 국회의원은 </a:t>
            </a:r>
            <a:r>
              <a:rPr lang="ko-KR" altLang="en-US" sz="11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더불어민주당 후보가 당선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된 결과를 확인할 수 있음</a:t>
            </a:r>
            <a:endParaRPr lang="en-US" altLang="ko-KR" sz="1100" b="1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2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&gt;&gt;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보수 텃밭으로 여겨지던 안성시가 지난 몇 년 사이 신도시 등 아파트 밀집지역이 들어서고 </a:t>
            </a:r>
            <a:r>
              <a:rPr lang="ko-KR" altLang="en-US" sz="16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젊은층이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대거 유입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되면서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정치 성향이 바뀌고 있음</a:t>
            </a:r>
            <a:endParaRPr lang="ko-KR" altLang="ko-KR" sz="16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B54EC5-5C5B-4F0D-92AE-3AF7A74FB565}"/>
              </a:ext>
            </a:extLst>
          </p:cNvPr>
          <p:cNvGrpSpPr/>
          <p:nvPr/>
        </p:nvGrpSpPr>
        <p:grpSpPr>
          <a:xfrm>
            <a:off x="448523" y="185422"/>
            <a:ext cx="4349390" cy="1194100"/>
            <a:chOff x="448523" y="64546"/>
            <a:chExt cx="4349390" cy="1194100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CBB70470-227C-4F16-868C-ADFC2A12B44F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45863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결론</a:t>
              </a:r>
              <a:endParaRPr lang="en-US" altLang="ko-KR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9F3ADE-D7A9-48A4-A9A5-C02088C898A3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BA5D204F-F42F-4478-AC7B-A20EAB4923B4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결론 및 제언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2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CB1D7B-CCB3-4294-9DFB-164399BF9A44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247" y="2648179"/>
            <a:ext cx="8554517" cy="3511747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총선의 핵심변수로 떠오른 </a:t>
            </a:r>
            <a:r>
              <a:rPr lang="ko-KR" altLang="en-US" sz="15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코로나</a:t>
            </a:r>
            <a:r>
              <a:rPr lang="en-US" altLang="ko-KR" sz="15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19 </a:t>
            </a:r>
            <a:r>
              <a:rPr lang="ko-KR" altLang="en-US" sz="15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사태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때문에 야당보다 여당에 </a:t>
            </a:r>
            <a:r>
              <a:rPr lang="ko-KR" altLang="en-US" sz="15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유리했었던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것으로 예상</a:t>
            </a:r>
            <a:endParaRPr lang="en-US" altLang="ko-KR" sz="15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5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이번 총선의 의미는 유권자들이 안성시의 지역발전과 코로나</a:t>
            </a: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19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시국에 정권심판</a:t>
            </a: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야당심판</a:t>
            </a: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인물 교체와 같은 의미를 가지고 있음</a:t>
            </a:r>
            <a:endParaRPr lang="en-US" altLang="ko-KR" sz="15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5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안성시의 경우</a:t>
            </a: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13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개의 </a:t>
            </a:r>
            <a:r>
              <a:rPr lang="ko-KR" altLang="en-US" sz="15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읍면동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있지만</a:t>
            </a:r>
            <a:r>
              <a:rPr lang="en-US" altLang="ko-KR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5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인구밀집도가 높은 안성동과 </a:t>
            </a:r>
            <a:r>
              <a:rPr lang="ko-KR" altLang="en-US" sz="15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공도읍</a:t>
            </a:r>
            <a:r>
              <a:rPr lang="ko-KR" altLang="en-US" sz="15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의</a:t>
            </a:r>
            <a:r>
              <a:rPr lang="ko-KR" altLang="en-US" sz="15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표심을 획득하는 후보가 안성시의 국회의원의 당선의 가능성이 높은 것을 확인할 수 있음</a:t>
            </a:r>
            <a:endParaRPr lang="ko-KR" altLang="ko-KR" sz="15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04779D-7E3C-4693-9054-09A3A051ED8E}"/>
              </a:ext>
            </a:extLst>
          </p:cNvPr>
          <p:cNvGrpSpPr/>
          <p:nvPr/>
        </p:nvGrpSpPr>
        <p:grpSpPr>
          <a:xfrm>
            <a:off x="448523" y="185422"/>
            <a:ext cx="4349390" cy="1194100"/>
            <a:chOff x="448523" y="64546"/>
            <a:chExt cx="4349390" cy="1194100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1BD2E6C3-654B-430B-B3EA-8711F6837694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45863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제언</a:t>
              </a:r>
              <a:endParaRPr lang="en-US" altLang="ko-KR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0D7742-3DCA-45AE-AAC0-F4EA355456ED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9DB3D68B-F104-412E-AEBE-0D44ABD9AE6F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결론 및 제언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48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968109C-884A-44A5-92B0-8018926EFB1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B34430C-16FD-4D16-9272-7C001CE11E65}"/>
              </a:ext>
            </a:extLst>
          </p:cNvPr>
          <p:cNvSpPr txBox="1">
            <a:spLocks/>
          </p:cNvSpPr>
          <p:nvPr/>
        </p:nvSpPr>
        <p:spPr>
          <a:xfrm>
            <a:off x="1539692" y="1225387"/>
            <a:ext cx="2180537" cy="891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32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역할소개 </a:t>
            </a:r>
            <a:endParaRPr lang="en-US" altLang="ko-KR" sz="2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4F70C9-A91A-4157-9751-25AF50335DEE}"/>
              </a:ext>
            </a:extLst>
          </p:cNvPr>
          <p:cNvSpPr txBox="1">
            <a:spLocks/>
          </p:cNvSpPr>
          <p:nvPr/>
        </p:nvSpPr>
        <p:spPr>
          <a:xfrm>
            <a:off x="4183693" y="1966585"/>
            <a:ext cx="6864263" cy="3632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김준형</a:t>
            </a:r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</a:t>
            </a: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선별 수집 및 </a:t>
            </a:r>
            <a:r>
              <a:rPr lang="ko-KR" altLang="en-US" sz="16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전처리</a:t>
            </a:r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(R)</a:t>
            </a: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박요한</a:t>
            </a:r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지도 데이터 </a:t>
            </a:r>
            <a:r>
              <a:rPr lang="ko-KR" altLang="en-US" sz="16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전처리</a:t>
            </a:r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및 시각화 </a:t>
            </a:r>
            <a:r>
              <a:rPr lang="en-US" altLang="ko-KR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(QGIS, Python)</a:t>
            </a: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[</a:t>
            </a:r>
            <a:r>
              <a:rPr lang="ko-KR" altLang="en-US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이예진</a:t>
            </a:r>
            <a:r>
              <a:rPr lang="en-US" altLang="ko-KR" sz="16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</a:t>
            </a:r>
          </a:p>
          <a:p>
            <a:pPr algn="l" latinLnBrk="0"/>
            <a:endParaRPr lang="en-US" altLang="ko-KR" sz="16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/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지도 데이터 </a:t>
            </a:r>
            <a:r>
              <a:rPr lang="ko-KR" altLang="en-US" sz="1600" dirty="0" err="1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전처리</a:t>
            </a:r>
            <a:r>
              <a:rPr lang="ko-KR" altLang="en-US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및 시각화 </a:t>
            </a:r>
            <a:r>
              <a:rPr lang="en-US" altLang="ko-KR" sz="16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(QGIS, Python)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31FA95-AA22-4929-B2F2-3379754BFD68}"/>
              </a:ext>
            </a:extLst>
          </p:cNvPr>
          <p:cNvCxnSpPr>
            <a:cxnSpLocks/>
          </p:cNvCxnSpPr>
          <p:nvPr/>
        </p:nvCxnSpPr>
        <p:spPr>
          <a:xfrm>
            <a:off x="3218181" y="2142084"/>
            <a:ext cx="368620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8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0EB6919-750A-4442-AAE0-ECDA481B6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4F70C9-A91A-4157-9751-25AF50335DEE}"/>
              </a:ext>
            </a:extLst>
          </p:cNvPr>
          <p:cNvSpPr txBox="1">
            <a:spLocks/>
          </p:cNvSpPr>
          <p:nvPr/>
        </p:nvSpPr>
        <p:spPr>
          <a:xfrm>
            <a:off x="9136554" y="4281162"/>
            <a:ext cx="2049117" cy="151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연구의 필요성 및 목적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조사</a:t>
            </a: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분석 내용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03.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연구방법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04.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연구추진절차 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05.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주요 후보 자료</a:t>
            </a:r>
            <a:endParaRPr lang="en-US" altLang="ko-KR" sz="1200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48680-872B-4C55-91B0-5FD481443337}"/>
              </a:ext>
            </a:extLst>
          </p:cNvPr>
          <p:cNvGrpSpPr/>
          <p:nvPr/>
        </p:nvGrpSpPr>
        <p:grpSpPr>
          <a:xfrm>
            <a:off x="1530213" y="178499"/>
            <a:ext cx="8137877" cy="4102663"/>
            <a:chOff x="1473063" y="71325"/>
            <a:chExt cx="8137877" cy="4102663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1B34430C-16FD-4D16-9272-7C001CE11E65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1929531"/>
              <a:ext cx="8137877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21</a:t>
              </a:r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대 안성시 국회의원 선거 결과</a:t>
              </a:r>
              <a:endParaRPr lang="en-US" altLang="ko-KR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endParaRPr lang="en-US" altLang="ko-KR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5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서론</a:t>
              </a:r>
              <a:endParaRPr lang="en-US" altLang="ko-KR" sz="5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611F72C7-868C-42D9-B7D4-788A30C52377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71325"/>
              <a:ext cx="1853618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00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.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B31FA95-AA22-4929-B2F2-3379754BFD68}"/>
                </a:ext>
              </a:extLst>
            </p:cNvPr>
            <p:cNvCxnSpPr>
              <a:cxnSpLocks/>
            </p:cNvCxnSpPr>
            <p:nvPr/>
          </p:nvCxnSpPr>
          <p:spPr>
            <a:xfrm>
              <a:off x="1606805" y="4173988"/>
              <a:ext cx="368620" cy="0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41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9D949E-37AB-49E6-B7D4-1DAB3A5950D3}"/>
              </a:ext>
            </a:extLst>
          </p:cNvPr>
          <p:cNvSpPr/>
          <p:nvPr/>
        </p:nvSpPr>
        <p:spPr>
          <a:xfrm flipV="1">
            <a:off x="0" y="0"/>
            <a:ext cx="12191999" cy="13638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3A55E9-D89D-4699-824E-42749CB9C1D0}"/>
              </a:ext>
            </a:extLst>
          </p:cNvPr>
          <p:cNvSpPr/>
          <p:nvPr/>
        </p:nvSpPr>
        <p:spPr>
          <a:xfrm>
            <a:off x="6287321" y="2508838"/>
            <a:ext cx="4098250" cy="3511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928134-88DB-4E20-879F-C7D5217635F7}"/>
              </a:ext>
            </a:extLst>
          </p:cNvPr>
          <p:cNvSpPr/>
          <p:nvPr/>
        </p:nvSpPr>
        <p:spPr>
          <a:xfrm>
            <a:off x="1562921" y="2510585"/>
            <a:ext cx="3940257" cy="3511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632926-A318-49F3-9277-BA768EAC54F3}"/>
              </a:ext>
            </a:extLst>
          </p:cNvPr>
          <p:cNvSpPr/>
          <p:nvPr/>
        </p:nvSpPr>
        <p:spPr>
          <a:xfrm>
            <a:off x="1562921" y="1842112"/>
            <a:ext cx="3020479" cy="478125"/>
          </a:xfrm>
          <a:prstGeom prst="roundRect">
            <a:avLst>
              <a:gd name="adj" fmla="val 50000"/>
            </a:avLst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CBB70470-227C-4F16-868C-ADFC2A12B44F}"/>
              </a:ext>
            </a:extLst>
          </p:cNvPr>
          <p:cNvSpPr txBox="1">
            <a:spLocks/>
          </p:cNvSpPr>
          <p:nvPr/>
        </p:nvSpPr>
        <p:spPr>
          <a:xfrm>
            <a:off x="1651066" y="1889938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01. 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연구의 필요성 및 목적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9F3ADE-D7A9-48A4-A9A5-C02088C898A3}"/>
              </a:ext>
            </a:extLst>
          </p:cNvPr>
          <p:cNvSpPr/>
          <p:nvPr/>
        </p:nvSpPr>
        <p:spPr>
          <a:xfrm>
            <a:off x="448523" y="514966"/>
            <a:ext cx="401334" cy="645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A5D204F-F42F-4478-AC7B-A20EAB4923B4}"/>
              </a:ext>
            </a:extLst>
          </p:cNvPr>
          <p:cNvSpPr txBox="1">
            <a:spLocks/>
          </p:cNvSpPr>
          <p:nvPr/>
        </p:nvSpPr>
        <p:spPr>
          <a:xfrm>
            <a:off x="448523" y="257764"/>
            <a:ext cx="4349390" cy="800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18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서론</a:t>
            </a:r>
            <a:endParaRPr lang="en-US" altLang="ko-KR" sz="1800" b="1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924371F-8846-4A38-899C-78CF998E0C76}"/>
              </a:ext>
            </a:extLst>
          </p:cNvPr>
          <p:cNvSpPr txBox="1">
            <a:spLocks/>
          </p:cNvSpPr>
          <p:nvPr/>
        </p:nvSpPr>
        <p:spPr>
          <a:xfrm>
            <a:off x="6509467" y="2897027"/>
            <a:ext cx="3600519" cy="2356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국회의원선거 선거구역 구분내역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전체 선거인 수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국회의원선거 선거구역별 실 투표수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투표율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국회의원선거 참여 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명의 </a:t>
            </a:r>
            <a:r>
              <a:rPr lang="ko-KR" altLang="en-US" sz="18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후보별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지역 득표수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득표율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제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 후보 자료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인구밀도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구별</a:t>
            </a:r>
            <a:r>
              <a:rPr lang="en-US" altLang="ko-KR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) 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통계 자료</a:t>
            </a: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082" y="2823149"/>
            <a:ext cx="3704358" cy="2886618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각 지역별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선거결과에 대한 분석 결과를 효과적으로 볼 수 있게 데이터를 분석하고 시각화 할 필요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가 있다고 판단</a:t>
            </a:r>
            <a:endParaRPr lang="en-US" altLang="ko-KR" sz="11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1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본 조사는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국회의원선거의 투표율을 지역별</a:t>
            </a:r>
            <a:r>
              <a:rPr lang="en-US" altLang="ko-KR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후보별로 비교</a:t>
            </a:r>
            <a:r>
              <a:rPr lang="en-US" altLang="ko-KR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분석하기 위하여 실시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앞으로 실시될 선거관련 제반 연구의 기초적인 자료로 활용하는데 그 목적이 있음</a:t>
            </a:r>
            <a:endParaRPr lang="ko-KR" altLang="ko-KR" sz="11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EDE2E0-2653-4C48-8EE6-71F3DEEF284A}"/>
              </a:ext>
            </a:extLst>
          </p:cNvPr>
          <p:cNvSpPr/>
          <p:nvPr/>
        </p:nvSpPr>
        <p:spPr>
          <a:xfrm>
            <a:off x="6287321" y="1842763"/>
            <a:ext cx="2598495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C7E83C7-68A7-428E-8116-38F98D64EF42}"/>
              </a:ext>
            </a:extLst>
          </p:cNvPr>
          <p:cNvSpPr txBox="1">
            <a:spLocks/>
          </p:cNvSpPr>
          <p:nvPr/>
        </p:nvSpPr>
        <p:spPr>
          <a:xfrm>
            <a:off x="6095999" y="1891240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02. 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조사</a:t>
            </a:r>
            <a:r>
              <a:rPr lang="en-US" altLang="ko-KR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분석 내용</a:t>
            </a:r>
          </a:p>
        </p:txBody>
      </p:sp>
    </p:spTree>
    <p:extLst>
      <p:ext uri="{BB962C8B-B14F-4D97-AF65-F5344CB8AC3E}">
        <p14:creationId xmlns:p14="http://schemas.microsoft.com/office/powerpoint/2010/main" val="357259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EE4A56-21E8-41F4-A106-7294A712E04A}"/>
              </a:ext>
            </a:extLst>
          </p:cNvPr>
          <p:cNvSpPr/>
          <p:nvPr/>
        </p:nvSpPr>
        <p:spPr>
          <a:xfrm>
            <a:off x="5497415" y="2508838"/>
            <a:ext cx="4854600" cy="3511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45E7422-65D2-41FE-B2BB-177BDFC8AC13}"/>
              </a:ext>
            </a:extLst>
          </p:cNvPr>
          <p:cNvSpPr/>
          <p:nvPr/>
        </p:nvSpPr>
        <p:spPr>
          <a:xfrm>
            <a:off x="5497416" y="1842763"/>
            <a:ext cx="2757352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9D949E-37AB-49E6-B7D4-1DAB3A5950D3}"/>
              </a:ext>
            </a:extLst>
          </p:cNvPr>
          <p:cNvSpPr/>
          <p:nvPr/>
        </p:nvSpPr>
        <p:spPr>
          <a:xfrm flipV="1">
            <a:off x="0" y="0"/>
            <a:ext cx="12191999" cy="13638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928134-88DB-4E20-879F-C7D5217635F7}"/>
              </a:ext>
            </a:extLst>
          </p:cNvPr>
          <p:cNvSpPr/>
          <p:nvPr/>
        </p:nvSpPr>
        <p:spPr>
          <a:xfrm>
            <a:off x="1673245" y="2510585"/>
            <a:ext cx="3084841" cy="3511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CBB70470-227C-4F16-868C-ADFC2A12B44F}"/>
              </a:ext>
            </a:extLst>
          </p:cNvPr>
          <p:cNvSpPr txBox="1">
            <a:spLocks/>
          </p:cNvSpPr>
          <p:nvPr/>
        </p:nvSpPr>
        <p:spPr>
          <a:xfrm>
            <a:off x="1761390" y="1889938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800" dirty="0">
                <a:solidFill>
                  <a:schemeClr val="bg1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04. </a:t>
            </a:r>
            <a:r>
              <a:rPr lang="ko-KR" altLang="en-US" sz="1800" dirty="0">
                <a:solidFill>
                  <a:schemeClr val="bg1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연구추진절차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9F3ADE-D7A9-48A4-A9A5-C02088C898A3}"/>
              </a:ext>
            </a:extLst>
          </p:cNvPr>
          <p:cNvSpPr/>
          <p:nvPr/>
        </p:nvSpPr>
        <p:spPr>
          <a:xfrm>
            <a:off x="448523" y="514966"/>
            <a:ext cx="401334" cy="645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A5D204F-F42F-4478-AC7B-A20EAB4923B4}"/>
              </a:ext>
            </a:extLst>
          </p:cNvPr>
          <p:cNvSpPr txBox="1">
            <a:spLocks/>
          </p:cNvSpPr>
          <p:nvPr/>
        </p:nvSpPr>
        <p:spPr>
          <a:xfrm>
            <a:off x="448523" y="257764"/>
            <a:ext cx="4349390" cy="800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18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서론</a:t>
            </a:r>
            <a:endParaRPr lang="en-US" altLang="ko-KR" sz="1800" b="1" dirty="0">
              <a:solidFill>
                <a:schemeClr val="tx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406" y="2823149"/>
            <a:ext cx="2900155" cy="288661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국회의원 선거 결과 데이터와 각 지역의 행정구역에 대한 정보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선거구역에 대한 정보를 구분하여 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R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프로그램으로 데이터 분석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1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전처리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된 데이터를 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Python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프로그램에서 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pandas, base64, </a:t>
            </a:r>
            <a:r>
              <a:rPr lang="en-US" altLang="ko-KR" sz="11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webbrowser</a:t>
            </a: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folium 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라이브러리를 이용하여 안성시 지도를 생성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en-US" altLang="ko-KR" sz="11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R</a:t>
            </a:r>
            <a:r>
              <a:rPr lang="ko-KR" altLang="en-US" sz="11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프로그램으로 전처리한 자료를 막대그래프와 파이차트 등을 이용하여 시각화</a:t>
            </a:r>
            <a:endParaRPr lang="en-US" altLang="ko-KR" sz="11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B80DEEBA-A1E2-436F-96BB-7FDD559D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2"/>
          <a:stretch/>
        </p:blipFill>
        <p:spPr>
          <a:xfrm>
            <a:off x="5683691" y="2589842"/>
            <a:ext cx="4173374" cy="320111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E08C337-3FCD-4EBB-8196-7EDFE22DEC37}"/>
              </a:ext>
            </a:extLst>
          </p:cNvPr>
          <p:cNvSpPr/>
          <p:nvPr/>
        </p:nvSpPr>
        <p:spPr>
          <a:xfrm>
            <a:off x="1673245" y="1813019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7BF4F71-7533-415B-A91F-43D3CD1B53A4}"/>
              </a:ext>
            </a:extLst>
          </p:cNvPr>
          <p:cNvSpPr txBox="1">
            <a:spLocks/>
          </p:cNvSpPr>
          <p:nvPr/>
        </p:nvSpPr>
        <p:spPr>
          <a:xfrm>
            <a:off x="1585101" y="1860845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03. 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연구방법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411E188-AC13-476D-95C0-42ECEA7CE6AE}"/>
              </a:ext>
            </a:extLst>
          </p:cNvPr>
          <p:cNvSpPr txBox="1">
            <a:spLocks/>
          </p:cNvSpPr>
          <p:nvPr/>
        </p:nvSpPr>
        <p:spPr>
          <a:xfrm>
            <a:off x="5409272" y="1889937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04. </a:t>
            </a:r>
            <a:r>
              <a:rPr lang="ko-KR" altLang="en-US" sz="18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연구추진절차</a:t>
            </a:r>
          </a:p>
        </p:txBody>
      </p:sp>
    </p:spTree>
    <p:extLst>
      <p:ext uri="{BB962C8B-B14F-4D97-AF65-F5344CB8AC3E}">
        <p14:creationId xmlns:p14="http://schemas.microsoft.com/office/powerpoint/2010/main" val="202997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ADE52F-55A1-4595-BC58-6D20EBE1A898}"/>
              </a:ext>
            </a:extLst>
          </p:cNvPr>
          <p:cNvSpPr/>
          <p:nvPr/>
        </p:nvSpPr>
        <p:spPr>
          <a:xfrm>
            <a:off x="1166242" y="2345493"/>
            <a:ext cx="10041450" cy="3511747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847" y="2925734"/>
            <a:ext cx="4306071" cy="1673689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중앙선거관리위원회에 제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 안성시 국회의원 선거에 등록한 후보 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인은 더불어민주당 </a:t>
            </a:r>
            <a:r>
              <a:rPr lang="ko-KR" altLang="en-US" sz="14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미래통합당 </a:t>
            </a:r>
            <a:r>
              <a:rPr lang="ko-KR" altLang="en-US" sz="14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국가혁명배당금당 </a:t>
            </a:r>
            <a:r>
              <a:rPr lang="ko-KR" altLang="en-US" sz="14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송민정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으로 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2020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년 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월 </a:t>
            </a:r>
            <a:r>
              <a:rPr lang="en-US" altLang="ko-KR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15</a:t>
            </a:r>
            <a:r>
              <a:rPr lang="ko-KR" altLang="en-US" sz="14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일 수요일에 국회의원 선출 선거가 실시됨</a:t>
            </a:r>
            <a:endParaRPr lang="en-US" altLang="ko-KR" sz="14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B54EC5-5C5B-4F0D-92AE-3AF7A74FB565}"/>
              </a:ext>
            </a:extLst>
          </p:cNvPr>
          <p:cNvGrpSpPr/>
          <p:nvPr/>
        </p:nvGrpSpPr>
        <p:grpSpPr>
          <a:xfrm>
            <a:off x="448523" y="185422"/>
            <a:ext cx="4349390" cy="1194100"/>
            <a:chOff x="448523" y="64546"/>
            <a:chExt cx="4349390" cy="1194100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CBB70470-227C-4F16-868C-ADFC2A12B44F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45863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05.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주요 국회의원 후보 자료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9F3ADE-D7A9-48A4-A9A5-C02088C898A3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BA5D204F-F42F-4478-AC7B-A20EAB4923B4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서론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4" name="그림 3" descr="텍스트, 신문, 정장이(가) 표시된 사진&#10;&#10;자동 생성된 설명">
            <a:extLst>
              <a:ext uri="{FF2B5EF4-FFF2-40B4-BE49-F238E27FC236}">
                <a16:creationId xmlns:a16="http://schemas.microsoft.com/office/drawing/2014/main" id="{C61BBB93-36CE-45BD-8E17-63BFCA8F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"/>
          <a:stretch/>
        </p:blipFill>
        <p:spPr>
          <a:xfrm>
            <a:off x="1471791" y="2925734"/>
            <a:ext cx="5124282" cy="22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6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0EB6919-750A-4442-AAE0-ECDA481B6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48680-872B-4C55-91B0-5FD481443337}"/>
              </a:ext>
            </a:extLst>
          </p:cNvPr>
          <p:cNvGrpSpPr/>
          <p:nvPr/>
        </p:nvGrpSpPr>
        <p:grpSpPr>
          <a:xfrm>
            <a:off x="1530213" y="178499"/>
            <a:ext cx="8137877" cy="4102663"/>
            <a:chOff x="1473063" y="71325"/>
            <a:chExt cx="8137877" cy="4102663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1B34430C-16FD-4D16-9272-7C001CE11E65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1929531"/>
              <a:ext cx="8137877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21</a:t>
              </a:r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대 안성시 국회의원 선거 결과</a:t>
              </a:r>
              <a:endParaRPr lang="en-US" altLang="ko-KR" sz="29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29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</a:t>
              </a:r>
              <a:endParaRPr lang="en-US" altLang="ko-KR" sz="2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  <a:p>
              <a:pPr algn="l" latinLnBrk="0"/>
              <a:r>
                <a:rPr lang="ko-KR" altLang="en-US" sz="5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데이터 </a:t>
              </a:r>
              <a:r>
                <a:rPr lang="ko-KR" altLang="en-US" sz="5400" dirty="0" err="1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전처리</a:t>
              </a:r>
              <a:endParaRPr lang="en-US" altLang="ko-KR" sz="54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611F72C7-868C-42D9-B7D4-788A30C52377}"/>
                </a:ext>
              </a:extLst>
            </p:cNvPr>
            <p:cNvSpPr txBox="1">
              <a:spLocks/>
            </p:cNvSpPr>
            <p:nvPr/>
          </p:nvSpPr>
          <p:spPr>
            <a:xfrm>
              <a:off x="1473063" y="71325"/>
              <a:ext cx="1853618" cy="20586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00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.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B31FA95-AA22-4929-B2F2-3379754BFD68}"/>
                </a:ext>
              </a:extLst>
            </p:cNvPr>
            <p:cNvCxnSpPr>
              <a:cxnSpLocks/>
            </p:cNvCxnSpPr>
            <p:nvPr/>
          </p:nvCxnSpPr>
          <p:spPr>
            <a:xfrm>
              <a:off x="1606805" y="4173988"/>
              <a:ext cx="368620" cy="0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E53927B-3C33-4EA2-B647-E1DF230407DB}"/>
              </a:ext>
            </a:extLst>
          </p:cNvPr>
          <p:cNvSpPr txBox="1">
            <a:spLocks/>
          </p:cNvSpPr>
          <p:nvPr/>
        </p:nvSpPr>
        <p:spPr>
          <a:xfrm>
            <a:off x="8742271" y="3958492"/>
            <a:ext cx="2733868" cy="151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01.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안성시 국회의원 선거 데이터</a:t>
            </a:r>
          </a:p>
          <a:p>
            <a:pPr algn="l" latinLnBrk="0">
              <a:lnSpc>
                <a:spcPct val="16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02. QGIS </a:t>
            </a:r>
            <a:r>
              <a:rPr lang="ko-KR" altLang="en-US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안성시 행정구역별 경계 정보</a:t>
            </a:r>
          </a:p>
        </p:txBody>
      </p:sp>
    </p:spTree>
    <p:extLst>
      <p:ext uri="{BB962C8B-B14F-4D97-AF65-F5344CB8AC3E}">
        <p14:creationId xmlns:p14="http://schemas.microsoft.com/office/powerpoint/2010/main" val="359220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C1DD6D-7CFF-4462-B7D4-B09DB31DF443}"/>
              </a:ext>
            </a:extLst>
          </p:cNvPr>
          <p:cNvSpPr/>
          <p:nvPr/>
        </p:nvSpPr>
        <p:spPr>
          <a:xfrm>
            <a:off x="0" y="1694322"/>
            <a:ext cx="12191999" cy="451610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21" y="2326452"/>
            <a:ext cx="3760470" cy="3464653"/>
          </a:xfrm>
        </p:spPr>
        <p:txBody>
          <a:bodyPr>
            <a:normAutofit fontScale="62500" lnSpcReduction="20000"/>
          </a:bodyPr>
          <a:lstStyle/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[</a:t>
            </a:r>
            <a:r>
              <a:rPr lang="ko-KR" altLang="en-US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사용 데이터</a:t>
            </a:r>
            <a:r>
              <a:rPr lang="en-US" altLang="ko-KR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]</a:t>
            </a: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대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_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개표상황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).xlsx</a:t>
            </a: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endParaRPr lang="en-US" altLang="ko-KR" sz="18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[</a:t>
            </a:r>
            <a:r>
              <a:rPr lang="ko-KR" altLang="en-US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사용 라이브러리</a:t>
            </a:r>
            <a:r>
              <a:rPr lang="en-US" altLang="ko-KR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]</a:t>
            </a: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R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프로그램 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– </a:t>
            </a:r>
            <a:r>
              <a:rPr lang="en-US" altLang="ko-KR" sz="18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dplyr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readxl</a:t>
            </a:r>
            <a:endParaRPr lang="en-US" altLang="ko-KR" sz="18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endParaRPr lang="en-US" altLang="ko-KR" sz="18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8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[</a:t>
            </a:r>
            <a:r>
              <a:rPr lang="ko-KR" altLang="en-US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사용 변수</a:t>
            </a:r>
            <a:r>
              <a:rPr lang="en-US" altLang="ko-KR" sz="18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]</a:t>
            </a:r>
          </a:p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투표구명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투표수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김학용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송민정</a:t>
            </a:r>
            <a:r>
              <a:rPr lang="en-US" altLang="ko-KR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무효 투표수 </a:t>
            </a:r>
            <a:endParaRPr lang="en-US" altLang="ko-KR" sz="18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4696C0-4F61-4AE8-8654-F45D011A5AB7}"/>
              </a:ext>
            </a:extLst>
          </p:cNvPr>
          <p:cNvGrpSpPr/>
          <p:nvPr/>
        </p:nvGrpSpPr>
        <p:grpSpPr>
          <a:xfrm>
            <a:off x="448522" y="185422"/>
            <a:ext cx="6832387" cy="1194100"/>
            <a:chOff x="448522" y="64546"/>
            <a:chExt cx="6832387" cy="1194100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353B9FD-46C0-44E7-84E5-CF825D132CA5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83238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안성시 국회의원 선거 데이터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FCD47A-7610-4003-8FEC-B5CA1079E6C4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7A480146-A909-47A6-8147-436285B04895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</a:t>
              </a:r>
              <a:r>
                <a:rPr lang="ko-KR" altLang="en-US" sz="1200" dirty="0" err="1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전처리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C38085F-C495-4CB3-A183-B41A95FBCAC7}"/>
              </a:ext>
            </a:extLst>
          </p:cNvPr>
          <p:cNvSpPr/>
          <p:nvPr/>
        </p:nvSpPr>
        <p:spPr>
          <a:xfrm rot="5400000">
            <a:off x="4918887" y="3740230"/>
            <a:ext cx="351741" cy="303225"/>
          </a:xfrm>
          <a:prstGeom prst="triangl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436EA65-E72E-4A61-A82E-50DAA895990E}"/>
              </a:ext>
            </a:extLst>
          </p:cNvPr>
          <p:cNvSpPr txBox="1">
            <a:spLocks/>
          </p:cNvSpPr>
          <p:nvPr/>
        </p:nvSpPr>
        <p:spPr>
          <a:xfrm>
            <a:off x="7185659" y="2234126"/>
            <a:ext cx="5006340" cy="3710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az-Cyrl-AZ" altLang="ko-KR" sz="14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о</a:t>
            </a:r>
            <a:r>
              <a:rPr lang="en-US" altLang="ko-KR" sz="14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전처리</a:t>
            </a:r>
            <a:r>
              <a:rPr lang="ko-KR" altLang="en-US" sz="1400" b="1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코드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(R</a:t>
            </a: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프로그램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400" b="1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BE5B58C-47F3-4A37-8DCF-691EE6437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50" y="2953878"/>
            <a:ext cx="19335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8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A6D5FF1-3C72-4257-846B-F4083726FEC0}"/>
              </a:ext>
            </a:extLst>
          </p:cNvPr>
          <p:cNvSpPr/>
          <p:nvPr/>
        </p:nvSpPr>
        <p:spPr>
          <a:xfrm>
            <a:off x="0" y="1694322"/>
            <a:ext cx="12191999" cy="451610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78" y="2969703"/>
            <a:ext cx="4787155" cy="2509352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QGIS </a:t>
            </a:r>
            <a:r>
              <a:rPr lang="ko-KR" altLang="ko-KR" sz="16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공공지리 정보 체계</a:t>
            </a:r>
            <a:endParaRPr lang="en-US" altLang="ko-KR" sz="16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[</a:t>
            </a:r>
            <a:r>
              <a:rPr lang="ko-KR" altLang="en-US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사용 데이터</a:t>
            </a:r>
            <a:r>
              <a:rPr lang="en-US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] </a:t>
            </a:r>
            <a:r>
              <a:rPr lang="en-US" altLang="ko-KR" sz="12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ANmap.json</a:t>
            </a:r>
            <a:r>
              <a:rPr lang="en-US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TL_SCCO_EMD.shp</a:t>
            </a:r>
            <a:endParaRPr lang="en-US" altLang="ko-KR" sz="1200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지역구별 경계정보를 제공하는 서울시와는 다르게</a:t>
            </a:r>
            <a:r>
              <a:rPr lang="en-US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안성시는 경계정보가 없어 </a:t>
            </a:r>
            <a:r>
              <a:rPr lang="en-US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QGIS</a:t>
            </a:r>
            <a:r>
              <a:rPr lang="ko-KR" altLang="ko-KR" sz="1200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통해 직접 </a:t>
            </a:r>
            <a:r>
              <a:rPr lang="ko-KR" altLang="ko-KR" sz="12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안성시 </a:t>
            </a:r>
            <a:r>
              <a:rPr lang="ko-KR" altLang="ko-KR" sz="1200" b="1" kern="100" dirty="0" err="1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읍면동</a:t>
            </a:r>
            <a:r>
              <a:rPr lang="ko-KR" altLang="ko-KR" sz="1200" b="1" kern="100" dirty="0">
                <a:solidFill>
                  <a:srgbClr val="44546A"/>
                </a:solidFill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경계정보를 추출</a:t>
            </a:r>
            <a:endParaRPr lang="ko-KR" altLang="ko-KR" sz="1200" b="1" kern="100" dirty="0">
              <a:solidFill>
                <a:srgbClr val="44546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E9D6DCE2-B291-41DB-8C99-37B0FF8D1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3" y="2893145"/>
            <a:ext cx="5222334" cy="226712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B3F0395-07C5-48A6-BF40-504D16E39BA8}"/>
              </a:ext>
            </a:extLst>
          </p:cNvPr>
          <p:cNvSpPr txBox="1">
            <a:spLocks/>
          </p:cNvSpPr>
          <p:nvPr/>
        </p:nvSpPr>
        <p:spPr>
          <a:xfrm>
            <a:off x="8885816" y="6462613"/>
            <a:ext cx="3435137" cy="2985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ko-KR" altLang="en-US" sz="1100" dirty="0">
                <a:solidFill>
                  <a:schemeClr val="tx2"/>
                </a:solidFill>
                <a:latin typeface="Noto Sans CJK JP Thin" panose="020B0200000000000000" pitchFamily="34" charset="-127"/>
                <a:ea typeface="Noto Sans CJK JP Thin" panose="020B0200000000000000" pitchFamily="34" charset="-127"/>
              </a:rPr>
              <a:t>산업 프로젝트 기반 인공지능 빅데이터 분석가 과정</a:t>
            </a:r>
            <a:endParaRPr lang="en-US" altLang="ko-KR" sz="1100" dirty="0">
              <a:solidFill>
                <a:schemeClr val="tx2"/>
              </a:solidFill>
              <a:latin typeface="Noto Sans CJK JP Thin" panose="020B0200000000000000" pitchFamily="34" charset="-127"/>
              <a:ea typeface="Noto Sans CJK JP Thin" panose="020B02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29B3FB-BE2A-4E23-8882-BF7993D7D30C}"/>
              </a:ext>
            </a:extLst>
          </p:cNvPr>
          <p:cNvGrpSpPr/>
          <p:nvPr/>
        </p:nvGrpSpPr>
        <p:grpSpPr>
          <a:xfrm>
            <a:off x="448522" y="185422"/>
            <a:ext cx="6832387" cy="1194100"/>
            <a:chOff x="448522" y="64546"/>
            <a:chExt cx="6832387" cy="1194100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C004B721-1329-437D-8C07-F9E5B90FA1D1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83238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QGIS </a:t>
              </a:r>
              <a:r>
                <a:rPr lang="ko-KR" altLang="en-US" sz="24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안성시 행정구역별 경계 정보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05353E-EDD1-404B-833E-000145867672}"/>
                </a:ext>
              </a:extLst>
            </p:cNvPr>
            <p:cNvSpPr/>
            <p:nvPr/>
          </p:nvSpPr>
          <p:spPr>
            <a:xfrm>
              <a:off x="448523" y="394090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E74D4C85-4ACB-4F0E-98FF-5BEA948B3F97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</a:t>
              </a:r>
              <a:r>
                <a:rPr lang="ko-KR" altLang="en-US" sz="1200" dirty="0" err="1">
                  <a:solidFill>
                    <a:schemeClr val="tx2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전처리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23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1139</Words>
  <Application>Microsoft Office PowerPoint</Application>
  <PresentationFormat>와이드스크린</PresentationFormat>
  <Paragraphs>171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Noto Sans CJK JP Black</vt:lpstr>
      <vt:lpstr>Noto Sans CJK JP Bold</vt:lpstr>
      <vt:lpstr>Noto Sans CJK JP Thin</vt:lpstr>
      <vt:lpstr>Noto Sans CJK KR Medium</vt:lpstr>
      <vt:lpstr>맑은 고딕</vt:lpstr>
      <vt:lpstr>Arial</vt:lpstr>
      <vt:lpstr>Office 테마</vt:lpstr>
      <vt:lpstr>21대 안성시 국회의원 선거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21대 안성시 국회의원 선거 분석</dc:title>
  <dc:creator>이예진</dc:creator>
  <cp:lastModifiedBy>이예진</cp:lastModifiedBy>
  <cp:revision>59</cp:revision>
  <dcterms:created xsi:type="dcterms:W3CDTF">2021-06-01T08:36:10Z</dcterms:created>
  <dcterms:modified xsi:type="dcterms:W3CDTF">2021-06-08T05:40:56Z</dcterms:modified>
</cp:coreProperties>
</file>